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533"/>
    <p:restoredTop sz="94759"/>
  </p:normalViewPr>
  <p:slideViewPr>
    <p:cSldViewPr snapToGrid="0" snapToObjects="1">
      <p:cViewPr>
        <p:scale>
          <a:sx n="25" d="100"/>
          <a:sy n="25" d="100"/>
        </p:scale>
        <p:origin x="-282" y="534"/>
      </p:cViewPr>
      <p:guideLst>
        <p:guide orient="horz" pos="19551"/>
        <p:guide orient="horz" pos="10368"/>
        <p:guide pos="21376"/>
        <p:guide pos="6187"/>
        <p:guide pos="26410"/>
        <p:guide pos="1217"/>
        <p:guide pos="19873"/>
        <p:guide pos="775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4/27/2018</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9D7D82-3AAB-FE4F-A8B8-55362074E59C}" type="slidenum">
              <a:rPr lang="en-US" smtClean="0"/>
              <a:pPr/>
              <a:t>1</a:t>
            </a:fld>
            <a:endParaRPr lang="en-US" dirty="0"/>
          </a:p>
        </p:txBody>
      </p:sp>
    </p:spTree>
    <p:extLst>
      <p:ext uri="{BB962C8B-B14F-4D97-AF65-F5344CB8AC3E}">
        <p14:creationId xmlns:p14="http://schemas.microsoft.com/office/powerpoint/2010/main" val="2092717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dirty="0"/>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dirty="0">
                <a:solidFill>
                  <a:schemeClr val="tx1"/>
                </a:solidFill>
                <a:latin typeface="Verdana Regular" charset="0"/>
                <a:cs typeface="Verdana Regular" charset="0"/>
              </a:rPr>
              <a:t>NO</a:t>
            </a:r>
            <a:r>
              <a:rPr lang="en-US" sz="5400" b="0" i="0" cap="none" spc="170" baseline="0" dirty="0">
                <a:solidFill>
                  <a:schemeClr val="tx1"/>
                </a:solidFill>
                <a:latin typeface="Verdana Regular" charset="0"/>
                <a:cs typeface="Verdana Regular" charset="0"/>
              </a:rPr>
              <a:t> TEXT </a:t>
            </a:r>
          </a:p>
          <a:p>
            <a:pPr algn="ctr">
              <a:lnSpc>
                <a:spcPct val="120000"/>
              </a:lnSpc>
            </a:pPr>
            <a:r>
              <a:rPr lang="en-US" sz="5400" b="0" i="0" cap="none" spc="170" baseline="0" dirty="0">
                <a:solidFill>
                  <a:schemeClr val="tx1"/>
                </a:solidFill>
                <a:latin typeface="Verdana Regular" charset="0"/>
                <a:cs typeface="Verdana Regular" charset="0"/>
              </a:rPr>
              <a:t>IN ORANGE BOX BELOW THIS LINE</a:t>
            </a:r>
            <a:endParaRPr lang="en-US" sz="5400" b="0" i="0" cap="none" spc="170" dirty="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95A4CAB4-826E-40DB-84B6-B3B9036EC105}"/>
              </a:ext>
            </a:extLst>
          </p:cNvPr>
          <p:cNvPicPr>
            <a:picLocks noGrp="1" noChangeAspect="1"/>
          </p:cNvPicPr>
          <p:nvPr>
            <p:ph type="pic" sz="quarter" idx="11"/>
          </p:nvPr>
        </p:nvPicPr>
        <p:blipFill>
          <a:blip r:embed="rId3">
            <a:clrChange>
              <a:clrFrom>
                <a:srgbClr val="FFFFFF"/>
              </a:clrFrom>
              <a:clrTo>
                <a:srgbClr val="FFFFFF">
                  <a:alpha val="0"/>
                </a:srgbClr>
              </a:clrTo>
            </a:clrChange>
          </a:blip>
          <a:srcRect l="772" r="772"/>
          <a:stretch>
            <a:fillRect/>
          </a:stretch>
        </p:blipFill>
        <p:spPr>
          <a:xfrm>
            <a:off x="3018336" y="3109132"/>
            <a:ext cx="5372630" cy="5456911"/>
          </a:xfrm>
        </p:spPr>
      </p:pic>
      <p:sp>
        <p:nvSpPr>
          <p:cNvPr id="6" name="Text Placeholder 16"/>
          <p:cNvSpPr txBox="1">
            <a:spLocks/>
          </p:cNvSpPr>
          <p:nvPr/>
        </p:nvSpPr>
        <p:spPr>
          <a:xfrm>
            <a:off x="12292014" y="23095171"/>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Regular" charset="0"/>
              </a:rPr>
              <a:t>The Problem</a:t>
            </a:r>
          </a:p>
        </p:txBody>
      </p:sp>
      <p:sp>
        <p:nvSpPr>
          <p:cNvPr id="7" name="Text Placeholder 18"/>
          <p:cNvSpPr txBox="1">
            <a:spLocks/>
          </p:cNvSpPr>
          <p:nvPr/>
        </p:nvSpPr>
        <p:spPr>
          <a:xfrm>
            <a:off x="12292014" y="24061092"/>
            <a:ext cx="9418320" cy="687367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Regular" charset="0"/>
              </a:rPr>
              <a:t>We believe the current manner in which the grammar of music theory is traditionally taught is inaccessible to new composers due to most existing resources being directed at musicians who have already developed some expertise.</a:t>
            </a:r>
          </a:p>
          <a:p>
            <a:pPr>
              <a:spcAft>
                <a:spcPts val="2600"/>
              </a:spcAft>
            </a:pPr>
            <a:r>
              <a:rPr lang="en-US" dirty="0">
                <a:latin typeface="Verdana Regular" charset="0"/>
              </a:rPr>
              <a:t>Lukas Hein, our client, had an idea for an app that aims to bridge the gap between new composers and accomplished musicians by providing beginners with an interactive circle of fifths. It provides simple, straightforward explanations of what this circle is, how it relates to Western music, and how new composers can use it. The app allows musicians to apply their new knowledge to compose their own music using this circle, and receive instant feedback on their music.</a:t>
            </a:r>
          </a:p>
        </p:txBody>
      </p:sp>
      <p:sp>
        <p:nvSpPr>
          <p:cNvPr id="8" name="Text Placeholder 16"/>
          <p:cNvSpPr txBox="1">
            <a:spLocks/>
          </p:cNvSpPr>
          <p:nvPr/>
        </p:nvSpPr>
        <p:spPr>
          <a:xfrm>
            <a:off x="22797301" y="19936515"/>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Regular" charset="0"/>
              </a:rPr>
              <a:t>Main Musical Concepts</a:t>
            </a:r>
          </a:p>
        </p:txBody>
      </p:sp>
      <p:sp>
        <p:nvSpPr>
          <p:cNvPr id="9" name="Text Placeholder 18"/>
          <p:cNvSpPr txBox="1">
            <a:spLocks/>
          </p:cNvSpPr>
          <p:nvPr/>
        </p:nvSpPr>
        <p:spPr>
          <a:xfrm>
            <a:off x="22664298" y="20613623"/>
            <a:ext cx="9418320" cy="10387459"/>
          </a:xfrm>
          <a:prstGeom prst="rect">
            <a:avLst/>
          </a:prstGeom>
        </p:spPr>
        <p:txBody>
          <a:bodyPr wrap="square" lIns="0" tIns="0" rIns="0" bIns="0">
            <a:spAutoFit/>
          </a:bodyPr>
          <a:lstStyle>
            <a:lvl1pPr marL="457200" indent="-457200" algn="l" defTabSz="4389120" rtl="0" eaLnBrk="1" latinLnBrk="0" hangingPunct="1">
              <a:lnSpc>
                <a:spcPts val="3360"/>
              </a:lnSpc>
              <a:spcBef>
                <a:spcPts val="0"/>
              </a:spcBef>
              <a:spcAft>
                <a:spcPts val="800"/>
              </a:spcAft>
              <a:buFont typeface="Arial" charset="0"/>
              <a:buChar char="•"/>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Regular" charset="0"/>
              </a:rPr>
              <a:t>Tonal Gravity orders the notes of a major or minor scale in intervals of descending fifths. </a:t>
            </a:r>
            <a:br>
              <a:rPr lang="en-US" dirty="0">
                <a:latin typeface="Verdana Regular" charset="0"/>
              </a:rPr>
            </a:br>
            <a:r>
              <a:rPr lang="en-US" dirty="0">
                <a:latin typeface="Verdana Regular" charset="0"/>
              </a:rPr>
              <a:t>E.g. ‘BEADGCF’ for the C Major scale. </a:t>
            </a:r>
          </a:p>
          <a:p>
            <a:pPr>
              <a:spcAft>
                <a:spcPts val="2600"/>
              </a:spcAft>
            </a:pPr>
            <a:r>
              <a:rPr lang="en-US" dirty="0">
                <a:latin typeface="Verdana Regular" charset="0"/>
              </a:rPr>
              <a:t>Chord progressions feel as if they are descending toward resolution at the root when they follow this pattern.</a:t>
            </a:r>
          </a:p>
          <a:p>
            <a:pPr>
              <a:spcAft>
                <a:spcPts val="2600"/>
              </a:spcAft>
            </a:pPr>
            <a:r>
              <a:rPr lang="en-US" dirty="0">
                <a:latin typeface="Verdana Regular" charset="0"/>
              </a:rPr>
              <a:t>A chord is a pair of intervals related to a root tone of a scale: a third and a fifth. </a:t>
            </a:r>
            <a:br>
              <a:rPr lang="en-US" dirty="0">
                <a:latin typeface="Verdana Regular" charset="0"/>
              </a:rPr>
            </a:br>
            <a:r>
              <a:rPr lang="en-US" dirty="0">
                <a:latin typeface="Verdana Regular" charset="0"/>
              </a:rPr>
              <a:t>E.g. Taking the root, third, and fifth (‘C-E-G’) from the C major scale forms a C Major chord.</a:t>
            </a:r>
          </a:p>
          <a:p>
            <a:pPr>
              <a:spcAft>
                <a:spcPts val="2600"/>
              </a:spcAft>
            </a:pPr>
            <a:r>
              <a:rPr lang="en-US" dirty="0">
                <a:latin typeface="Verdana Regular" charset="0"/>
              </a:rPr>
              <a:t>The parallel key of a major key is it’s minor key, and vice versa. </a:t>
            </a:r>
          </a:p>
          <a:p>
            <a:pPr>
              <a:spcAft>
                <a:spcPts val="2600"/>
              </a:spcAft>
            </a:pPr>
            <a:r>
              <a:rPr lang="en-US" dirty="0">
                <a:latin typeface="Verdana Regular" charset="0"/>
              </a:rPr>
              <a:t>Relative Major/Minor keys share the same scale tones but uses the qualities of its respective keys.</a:t>
            </a:r>
          </a:p>
          <a:p>
            <a:pPr>
              <a:spcAft>
                <a:spcPts val="2600"/>
              </a:spcAft>
            </a:pPr>
            <a:r>
              <a:rPr lang="en-US" dirty="0">
                <a:latin typeface="Verdana Regular" charset="0"/>
              </a:rPr>
              <a:t>Chord Substitutes allow different chords which perform the same function to be substituted for chords in a progression. </a:t>
            </a:r>
            <a:br>
              <a:rPr lang="en-US" dirty="0">
                <a:latin typeface="Verdana Regular" charset="0"/>
              </a:rPr>
            </a:br>
            <a:r>
              <a:rPr lang="en-US" dirty="0">
                <a:latin typeface="Verdana Regular" charset="0"/>
              </a:rPr>
              <a:t>E.g. Borrowed chords, secondary dominants, tritone, and diatonic substitutions.</a:t>
            </a:r>
          </a:p>
        </p:txBody>
      </p:sp>
      <p:sp>
        <p:nvSpPr>
          <p:cNvPr id="10" name="Text Placeholder 16"/>
          <p:cNvSpPr txBox="1">
            <a:spLocks/>
          </p:cNvSpPr>
          <p:nvPr/>
        </p:nvSpPr>
        <p:spPr>
          <a:xfrm>
            <a:off x="2031252" y="8938856"/>
            <a:ext cx="8046726"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Learn, interact, test</a:t>
            </a:r>
          </a:p>
        </p:txBody>
      </p:sp>
      <p:sp>
        <p:nvSpPr>
          <p:cNvPr id="11" name="Text Placeholder 18"/>
          <p:cNvSpPr txBox="1">
            <a:spLocks/>
          </p:cNvSpPr>
          <p:nvPr/>
        </p:nvSpPr>
        <p:spPr>
          <a:xfrm>
            <a:off x="1919290" y="9976466"/>
            <a:ext cx="8126412" cy="1669687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sz="3600" dirty="0">
                <a:solidFill>
                  <a:schemeClr val="bg1"/>
                </a:solidFill>
                <a:latin typeface="Verdana" charset="0"/>
                <a:ea typeface="Verdana" charset="0"/>
                <a:cs typeface="Verdana" charset="0"/>
              </a:rPr>
              <a:t>The layout of the application we’ve built is split into three pages. Each page intends to address one of the goals of learning, interacting or testing.</a:t>
            </a:r>
          </a:p>
          <a:p>
            <a:pPr>
              <a:spcAft>
                <a:spcPts val="2600"/>
              </a:spcAft>
            </a:pPr>
            <a:r>
              <a:rPr lang="en-US" sz="3600" dirty="0">
                <a:solidFill>
                  <a:schemeClr val="bg1"/>
                </a:solidFill>
                <a:latin typeface="Verdana" charset="0"/>
                <a:ea typeface="Verdana" charset="0"/>
                <a:cs typeface="Verdana" charset="0"/>
              </a:rPr>
              <a:t>The </a:t>
            </a:r>
            <a:r>
              <a:rPr lang="en-US" sz="3600" b="1" dirty="0">
                <a:solidFill>
                  <a:schemeClr val="bg1"/>
                </a:solidFill>
                <a:latin typeface="Verdana" charset="0"/>
                <a:ea typeface="Verdana" charset="0"/>
                <a:cs typeface="Verdana" charset="0"/>
              </a:rPr>
              <a:t>Reference</a:t>
            </a:r>
            <a:r>
              <a:rPr lang="en-US" sz="3600" dirty="0">
                <a:solidFill>
                  <a:schemeClr val="bg1"/>
                </a:solidFill>
                <a:latin typeface="Verdana" charset="0"/>
                <a:ea typeface="Verdana" charset="0"/>
                <a:cs typeface="Verdana" charset="0"/>
              </a:rPr>
              <a:t> pages, assembled using Lukas Hein’s vast knowledge of music theory, will be where a musician will begin to learn all of the concepts necessary to apply the theory of tonal gravity to their compositions.</a:t>
            </a:r>
          </a:p>
          <a:p>
            <a:pPr>
              <a:spcAft>
                <a:spcPts val="2600"/>
              </a:spcAft>
            </a:pPr>
            <a:r>
              <a:rPr lang="en-US" sz="3600" dirty="0">
                <a:solidFill>
                  <a:schemeClr val="bg1"/>
                </a:solidFill>
                <a:latin typeface="Verdana" charset="0"/>
                <a:ea typeface="Verdana" charset="0"/>
                <a:cs typeface="Verdana" charset="0"/>
              </a:rPr>
              <a:t>A musician can then interact with the app with their new found knowledge by going to the </a:t>
            </a:r>
            <a:r>
              <a:rPr lang="en-US" sz="3600" b="1" dirty="0">
                <a:solidFill>
                  <a:schemeClr val="bg1"/>
                </a:solidFill>
                <a:latin typeface="Verdana" charset="0"/>
                <a:ea typeface="Verdana" charset="0"/>
                <a:cs typeface="Verdana" charset="0"/>
              </a:rPr>
              <a:t>Circle of Fifths </a:t>
            </a:r>
            <a:r>
              <a:rPr lang="en-US" sz="3600" dirty="0">
                <a:solidFill>
                  <a:schemeClr val="bg1"/>
                </a:solidFill>
                <a:latin typeface="Verdana" charset="0"/>
                <a:ea typeface="Verdana" charset="0"/>
                <a:cs typeface="Verdana" charset="0"/>
              </a:rPr>
              <a:t>page. Here a musician is able to view specific scales and the chords that these scales are composed of. By toggling the parallel and relative keys on and off, the musician can visualize how transitioning between keys is possible and can test out their knowledge using the simple interface and an instrument of their choice.</a:t>
            </a:r>
          </a:p>
          <a:p>
            <a:pPr>
              <a:spcAft>
                <a:spcPts val="2600"/>
              </a:spcAft>
            </a:pPr>
            <a:r>
              <a:rPr lang="en-US" sz="3600" dirty="0">
                <a:solidFill>
                  <a:schemeClr val="bg1"/>
                </a:solidFill>
                <a:latin typeface="Verdana" charset="0"/>
                <a:ea typeface="Verdana" charset="0"/>
                <a:cs typeface="Verdana" charset="0"/>
              </a:rPr>
              <a:t>Once the musician feels confident with the concept of tonal gravity after interacting with the Circle of Fifths, they can test how well they are following the rules that Lukas laid out in the </a:t>
            </a:r>
            <a:r>
              <a:rPr lang="en-US" sz="3600" b="1" dirty="0">
                <a:solidFill>
                  <a:schemeClr val="bg1"/>
                </a:solidFill>
                <a:latin typeface="Verdana" charset="0"/>
                <a:ea typeface="Verdana" charset="0"/>
                <a:cs typeface="Verdana" charset="0"/>
              </a:rPr>
              <a:t>Reference</a:t>
            </a:r>
            <a:r>
              <a:rPr lang="en-US" sz="3600" dirty="0">
                <a:solidFill>
                  <a:schemeClr val="bg1"/>
                </a:solidFill>
                <a:latin typeface="Verdana" charset="0"/>
                <a:ea typeface="Verdana" charset="0"/>
                <a:cs typeface="Verdana" charset="0"/>
              </a:rPr>
              <a:t> pages by navigating to the </a:t>
            </a:r>
            <a:r>
              <a:rPr lang="en-US" sz="3600" b="1" dirty="0">
                <a:solidFill>
                  <a:schemeClr val="bg1"/>
                </a:solidFill>
                <a:latin typeface="Verdana" charset="0"/>
                <a:ea typeface="Verdana" charset="0"/>
                <a:cs typeface="Verdana" charset="0"/>
              </a:rPr>
              <a:t>Composition</a:t>
            </a:r>
            <a:r>
              <a:rPr lang="en-US" sz="3600" dirty="0">
                <a:solidFill>
                  <a:schemeClr val="bg1"/>
                </a:solidFill>
                <a:latin typeface="Verdana" charset="0"/>
                <a:ea typeface="Verdana" charset="0"/>
                <a:cs typeface="Verdana" charset="0"/>
              </a:rPr>
              <a:t> page.</a:t>
            </a:r>
          </a:p>
        </p:txBody>
      </p:sp>
      <p:sp>
        <p:nvSpPr>
          <p:cNvPr id="12" name="Title 1"/>
          <p:cNvSpPr txBox="1">
            <a:spLocks/>
          </p:cNvSpPr>
          <p:nvPr/>
        </p:nvSpPr>
        <p:spPr>
          <a:xfrm>
            <a:off x="12292012" y="3463917"/>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Tritone: perfect fifth</a:t>
            </a:r>
          </a:p>
        </p:txBody>
      </p:sp>
      <p:sp>
        <p:nvSpPr>
          <p:cNvPr id="13" name="Subtitle 2"/>
          <p:cNvSpPr txBox="1">
            <a:spLocks/>
          </p:cNvSpPr>
          <p:nvPr/>
        </p:nvSpPr>
        <p:spPr>
          <a:xfrm>
            <a:off x="12292012" y="5503233"/>
            <a:ext cx="19544199" cy="6080503"/>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t>Creating better musicians by simplifying major music theory topics and presenting the information in a mobile application.</a:t>
            </a:r>
            <a:endParaRPr lang="en-US" dirty="0">
              <a:latin typeface="Georgia" charset="0"/>
              <a:ea typeface="Georgia" charset="0"/>
              <a:cs typeface="Georgia" charset="0"/>
            </a:endParaRPr>
          </a:p>
        </p:txBody>
      </p:sp>
      <p:sp>
        <p:nvSpPr>
          <p:cNvPr id="14" name="Text Placeholder 16"/>
          <p:cNvSpPr txBox="1">
            <a:spLocks/>
          </p:cNvSpPr>
          <p:nvPr/>
        </p:nvSpPr>
        <p:spPr>
          <a:xfrm>
            <a:off x="33536316" y="13256729"/>
            <a:ext cx="815869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React Native</a:t>
            </a:r>
          </a:p>
        </p:txBody>
      </p:sp>
      <p:sp>
        <p:nvSpPr>
          <p:cNvPr id="15" name="Text Placeholder 18"/>
          <p:cNvSpPr txBox="1">
            <a:spLocks/>
          </p:cNvSpPr>
          <p:nvPr/>
        </p:nvSpPr>
        <p:spPr>
          <a:xfrm>
            <a:off x="33412675" y="14073371"/>
            <a:ext cx="8126412" cy="16927711"/>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sz="4000" dirty="0">
                <a:latin typeface="Verdana Regular" charset="0"/>
              </a:rPr>
              <a:t>React Native allowed us to create cross-platform (Android, iOS) apps, without needing to write the same app in two languages, for two operating systems.</a:t>
            </a:r>
          </a:p>
          <a:p>
            <a:pPr>
              <a:spcAft>
                <a:spcPts val="2600"/>
              </a:spcAft>
            </a:pPr>
            <a:r>
              <a:rPr lang="en-US" sz="4000" dirty="0">
                <a:latin typeface="Verdana Regular" charset="0"/>
              </a:rPr>
              <a:t>React Native enabled immediate deployment to the iPhone, allowing us to see what the app would look and feel like on the actual device.</a:t>
            </a:r>
          </a:p>
          <a:p>
            <a:pPr>
              <a:spcAft>
                <a:spcPts val="2600"/>
              </a:spcAft>
            </a:pPr>
            <a:r>
              <a:rPr lang="en-US" sz="4000" dirty="0">
                <a:latin typeface="Verdana Regular" charset="0"/>
              </a:rPr>
              <a:t>The framework enabled real-time iterative development and debugging, allowing us to make changes to designs and styles based on client feedback during our meetings.</a:t>
            </a:r>
          </a:p>
          <a:p>
            <a:pPr>
              <a:spcAft>
                <a:spcPts val="2600"/>
              </a:spcAft>
            </a:pPr>
            <a:r>
              <a:rPr lang="en-US" sz="4000" dirty="0">
                <a:latin typeface="Verdana Regular" charset="0"/>
              </a:rPr>
              <a:t>Non-mandatory JSX HTML-like domain language, enabled Aidan to code in a language that he was more comfortable with, while Chris was able to continue working with plain JavaScript functions.</a:t>
            </a:r>
          </a:p>
          <a:p>
            <a:pPr>
              <a:spcAft>
                <a:spcPts val="2600"/>
              </a:spcAft>
            </a:pPr>
            <a:r>
              <a:rPr lang="en-US" sz="4000" dirty="0">
                <a:latin typeface="Verdana Regular" charset="0"/>
              </a:rPr>
              <a:t>Since React Native uses JavaScript, testing algorithms with a web-browser provided fast feedback.</a:t>
            </a:r>
          </a:p>
          <a:p>
            <a:pPr>
              <a:spcAft>
                <a:spcPts val="2600"/>
              </a:spcAft>
            </a:pPr>
            <a:r>
              <a:rPr lang="en-US" sz="4000" dirty="0">
                <a:latin typeface="Verdana Regular" charset="0"/>
              </a:rPr>
              <a:t>Because React Native is a JavaScript framework, we were able to pull in open source GUI widgets via NPM (Node Package Manager).</a:t>
            </a: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baseline="0" dirty="0">
                <a:latin typeface="Impact" charset="0"/>
                <a:ea typeface="Impact" charset="0"/>
                <a:cs typeface="Impact" charset="0"/>
              </a:rPr>
              <a:t>CS45</a:t>
            </a:r>
          </a:p>
        </p:txBody>
      </p:sp>
      <p:sp>
        <p:nvSpPr>
          <p:cNvPr id="17" name="Text Placeholder 18">
            <a:extLst>
              <a:ext uri="{FF2B5EF4-FFF2-40B4-BE49-F238E27FC236}">
                <a16:creationId xmlns:a16="http://schemas.microsoft.com/office/drawing/2014/main" id="{DDDC0674-3803-41B7-AF56-1771FD15DFD1}"/>
              </a:ext>
            </a:extLst>
          </p:cNvPr>
          <p:cNvSpPr txBox="1">
            <a:spLocks/>
          </p:cNvSpPr>
          <p:nvPr/>
        </p:nvSpPr>
        <p:spPr>
          <a:xfrm>
            <a:off x="33474496" y="8974304"/>
            <a:ext cx="8282330" cy="4821833"/>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latin typeface="Verdana Regular" charset="0"/>
              </a:rPr>
              <a:t>From left to right:</a:t>
            </a:r>
          </a:p>
          <a:p>
            <a:pPr marL="0" indent="0">
              <a:spcAft>
                <a:spcPts val="2600"/>
              </a:spcAft>
              <a:buNone/>
            </a:pPr>
            <a:r>
              <a:rPr lang="en-US" dirty="0">
                <a:latin typeface="Verdana Regular" charset="0"/>
              </a:rPr>
              <a:t>Chris Hebert (Student): </a:t>
            </a:r>
            <a:r>
              <a:rPr lang="en-US" u="sng" dirty="0">
                <a:latin typeface="Verdana Regular" charset="0"/>
              </a:rPr>
              <a:t>hebertch@oregonstate.edu</a:t>
            </a:r>
          </a:p>
          <a:p>
            <a:pPr marL="0" indent="0">
              <a:spcAft>
                <a:spcPts val="2600"/>
              </a:spcAft>
              <a:buNone/>
            </a:pPr>
            <a:r>
              <a:rPr lang="en-US" dirty="0">
                <a:latin typeface="Verdana Regular" charset="0"/>
              </a:rPr>
              <a:t>Aidan O’Malley (Student): </a:t>
            </a:r>
            <a:r>
              <a:rPr lang="en-US" u="sng" dirty="0">
                <a:latin typeface="Verdana Regular" charset="0"/>
              </a:rPr>
              <a:t>omalleya@oreongstate.edu</a:t>
            </a:r>
          </a:p>
          <a:p>
            <a:pPr marL="0" indent="0">
              <a:spcAft>
                <a:spcPts val="2600"/>
              </a:spcAft>
              <a:buNone/>
            </a:pPr>
            <a:r>
              <a:rPr lang="en-US" dirty="0">
                <a:latin typeface="Verdana Regular" charset="0"/>
              </a:rPr>
              <a:t>Lukas Hein (Client, Not Pictured): </a:t>
            </a:r>
            <a:r>
              <a:rPr lang="en-US" u="sng" dirty="0">
                <a:latin typeface="Verdana Regular" charset="0"/>
              </a:rPr>
              <a:t>lukasalihein@gmail.com</a:t>
            </a:r>
          </a:p>
          <a:p>
            <a:pPr marL="0" indent="0">
              <a:spcAft>
                <a:spcPts val="2600"/>
              </a:spcAft>
              <a:buNone/>
            </a:pPr>
            <a:endParaRPr lang="en-US" u="sng" dirty="0">
              <a:latin typeface="Verdana Regular" charset="0"/>
            </a:endParaRPr>
          </a:p>
        </p:txBody>
      </p:sp>
      <p:pic>
        <p:nvPicPr>
          <p:cNvPr id="18" name="Picture 17">
            <a:extLst>
              <a:ext uri="{FF2B5EF4-FFF2-40B4-BE49-F238E27FC236}">
                <a16:creationId xmlns:a16="http://schemas.microsoft.com/office/drawing/2014/main" id="{29DD8AD6-FA64-4D75-AD03-04A3214494A5}"/>
              </a:ext>
            </a:extLst>
          </p:cNvPr>
          <p:cNvPicPr>
            <a:picLocks noChangeAspect="1"/>
          </p:cNvPicPr>
          <p:nvPr/>
        </p:nvPicPr>
        <p:blipFill rotWithShape="1">
          <a:blip r:embed="rId4"/>
          <a:srcRect l="53" t="23375" b="29390"/>
          <a:stretch/>
        </p:blipFill>
        <p:spPr>
          <a:xfrm>
            <a:off x="33474496" y="3152316"/>
            <a:ext cx="9239182" cy="5821988"/>
          </a:xfrm>
          <a:prstGeom prst="rect">
            <a:avLst/>
          </a:prstGeom>
        </p:spPr>
      </p:pic>
      <p:pic>
        <p:nvPicPr>
          <p:cNvPr id="26" name="Picture 25">
            <a:extLst>
              <a:ext uri="{FF2B5EF4-FFF2-40B4-BE49-F238E27FC236}">
                <a16:creationId xmlns:a16="http://schemas.microsoft.com/office/drawing/2014/main" id="{C303A405-872B-4E14-B1AD-344B6F7F72EA}"/>
              </a:ext>
            </a:extLst>
          </p:cNvPr>
          <p:cNvPicPr>
            <a:picLocks noChangeAspect="1"/>
          </p:cNvPicPr>
          <p:nvPr/>
        </p:nvPicPr>
        <p:blipFill>
          <a:blip r:embed="rId5"/>
          <a:stretch>
            <a:fillRect/>
          </a:stretch>
        </p:blipFill>
        <p:spPr>
          <a:xfrm>
            <a:off x="12948559" y="9271254"/>
            <a:ext cx="6945885" cy="12311205"/>
          </a:xfrm>
          <a:prstGeom prst="rect">
            <a:avLst/>
          </a:prstGeom>
        </p:spPr>
      </p:pic>
      <p:pic>
        <p:nvPicPr>
          <p:cNvPr id="28" name="Picture 27">
            <a:extLst>
              <a:ext uri="{FF2B5EF4-FFF2-40B4-BE49-F238E27FC236}">
                <a16:creationId xmlns:a16="http://schemas.microsoft.com/office/drawing/2014/main" id="{BD53DF15-82A9-4214-B0F8-3CF3A54E027B}"/>
              </a:ext>
            </a:extLst>
          </p:cNvPr>
          <p:cNvPicPr>
            <a:picLocks noChangeAspect="1"/>
          </p:cNvPicPr>
          <p:nvPr/>
        </p:nvPicPr>
        <p:blipFill rotWithShape="1">
          <a:blip r:embed="rId6"/>
          <a:srcRect b="29854"/>
          <a:stretch/>
        </p:blipFill>
        <p:spPr>
          <a:xfrm>
            <a:off x="23379682" y="9271255"/>
            <a:ext cx="6954751" cy="8635746"/>
          </a:xfrm>
          <a:prstGeom prst="rect">
            <a:avLst/>
          </a:prstGeom>
        </p:spPr>
      </p:pic>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430</TotalTime>
  <Words>559</Words>
  <Application>Microsoft Office PowerPoint</Application>
  <PresentationFormat>Custom</PresentationFormat>
  <Paragraphs>30</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Georgia</vt:lpstr>
      <vt:lpstr>Impact</vt:lpstr>
      <vt:lpstr>Rufina-Stencil-Regular</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hebert.christopherj@gmail.com</cp:lastModifiedBy>
  <cp:revision>58</cp:revision>
  <dcterms:created xsi:type="dcterms:W3CDTF">2017-04-19T21:01:26Z</dcterms:created>
  <dcterms:modified xsi:type="dcterms:W3CDTF">2018-04-27T19:49:11Z</dcterms:modified>
</cp:coreProperties>
</file>

<file path=docProps/thumbnail.jpeg>
</file>